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084"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D8C9C1C-436E-4649-A1C1-4452EA17D643}" type="datetimeFigureOut">
              <a:rPr lang="en-US" smtClean="0"/>
              <a:t>4/11/2021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6FCA8A-0732-4AFB-BE0C-C75684EB2BC0}" type="slidenum">
              <a:rPr lang="en-US" smtClean="0"/>
              <a:t>‹#›</a:t>
            </a:fld>
            <a:endParaRPr lang="en-US"/>
          </a:p>
        </p:txBody>
      </p:sp>
    </p:spTree>
    <p:extLst>
      <p:ext uri="{BB962C8B-B14F-4D97-AF65-F5344CB8AC3E}">
        <p14:creationId xmlns:p14="http://schemas.microsoft.com/office/powerpoint/2010/main" val="33593310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rule of law provides principles that will guide the people in what they are and know the consequences of not following it. </a:t>
            </a:r>
          </a:p>
          <a:p>
            <a:pPr lvl="0"/>
            <a:r>
              <a:rPr lang="en-US" sz="1200" kern="1200" dirty="0" smtClean="0">
                <a:solidFill>
                  <a:schemeClr val="tx1"/>
                </a:solidFill>
                <a:effectLst/>
                <a:latin typeface="+mn-lt"/>
                <a:ea typeface="+mn-ea"/>
                <a:cs typeface="+mn-cs"/>
              </a:rPr>
              <a:t>They are divided into four groups which include the publicly promulgated, equally forced, independently adjudicated, and consistent with the international rights. The courts accelerate the rule of law and ensure it has been properly followed without any side of minority or majority groups. </a:t>
            </a:r>
          </a:p>
          <a:p>
            <a:pPr lvl="0"/>
            <a:r>
              <a:rPr lang="en-US" sz="1200" kern="1200" dirty="0" smtClean="0">
                <a:solidFill>
                  <a:schemeClr val="tx1"/>
                </a:solidFill>
                <a:effectLst/>
                <a:latin typeface="+mn-lt"/>
                <a:ea typeface="+mn-ea"/>
                <a:cs typeface="+mn-cs"/>
              </a:rPr>
              <a:t>The government also follows the rule of law in its operation and ensures they do not form a bad role model to its citizens. It also reduces the chances of a particular political party leading a certain section of the law.</a:t>
            </a:r>
          </a:p>
          <a:p>
            <a:endParaRPr lang="en-US" dirty="0"/>
          </a:p>
        </p:txBody>
      </p:sp>
      <p:sp>
        <p:nvSpPr>
          <p:cNvPr id="4" name="Slide Number Placeholder 3"/>
          <p:cNvSpPr>
            <a:spLocks noGrp="1"/>
          </p:cNvSpPr>
          <p:nvPr>
            <p:ph type="sldNum" sz="quarter" idx="10"/>
          </p:nvPr>
        </p:nvSpPr>
        <p:spPr/>
        <p:txBody>
          <a:bodyPr/>
          <a:lstStyle/>
          <a:p>
            <a:fld id="{B06FCA8A-0732-4AFB-BE0C-C75684EB2BC0}" type="slidenum">
              <a:rPr lang="en-US" smtClean="0"/>
              <a:t>2</a:t>
            </a:fld>
            <a:endParaRPr lang="en-US"/>
          </a:p>
        </p:txBody>
      </p:sp>
    </p:spTree>
    <p:extLst>
      <p:ext uri="{BB962C8B-B14F-4D97-AF65-F5344CB8AC3E}">
        <p14:creationId xmlns:p14="http://schemas.microsoft.com/office/powerpoint/2010/main" val="15330580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rule of law has played a vital role in the governmental system by ensuring the constitution has been developed to enable law enforcement. </a:t>
            </a:r>
          </a:p>
          <a:p>
            <a:pPr lvl="0"/>
            <a:r>
              <a:rPr lang="en-US" sz="1200" kern="1200" dirty="0" smtClean="0">
                <a:solidFill>
                  <a:schemeClr val="tx1"/>
                </a:solidFill>
                <a:effectLst/>
                <a:latin typeface="+mn-lt"/>
                <a:ea typeface="+mn-ea"/>
                <a:cs typeface="+mn-cs"/>
              </a:rPr>
              <a:t>The rule of law strict measures has enable the American legal system ensure that the human rights of its citizens are protected and shielded from political individuals. </a:t>
            </a:r>
          </a:p>
          <a:p>
            <a:pPr lvl="0"/>
            <a:r>
              <a:rPr lang="en-US" sz="1200" kern="1200" dirty="0" smtClean="0">
                <a:solidFill>
                  <a:schemeClr val="tx1"/>
                </a:solidFill>
                <a:effectLst/>
                <a:latin typeface="+mn-lt"/>
                <a:ea typeface="+mn-ea"/>
                <a:cs typeface="+mn-cs"/>
              </a:rPr>
              <a:t>The governmental system is able to provide transparency in their activities and also account for everything that is happening in the government to reduce chances of corruption and fraud. The government through the rule of law has the duty of protecting its constitutional rights.</a:t>
            </a:r>
          </a:p>
          <a:p>
            <a:pPr lvl="0"/>
            <a:r>
              <a:rPr lang="en-US" sz="1200" kern="1200" dirty="0" smtClean="0">
                <a:solidFill>
                  <a:schemeClr val="tx1"/>
                </a:solidFill>
                <a:effectLst/>
                <a:latin typeface="+mn-lt"/>
                <a:ea typeface="+mn-ea"/>
                <a:cs typeface="+mn-cs"/>
              </a:rPr>
              <a:t> The rule of law also promotes efficiency in the governmental rulings and protects its economy lawfully.</a:t>
            </a:r>
          </a:p>
          <a:p>
            <a:endParaRPr lang="en-US" dirty="0"/>
          </a:p>
        </p:txBody>
      </p:sp>
      <p:sp>
        <p:nvSpPr>
          <p:cNvPr id="4" name="Slide Number Placeholder 3"/>
          <p:cNvSpPr>
            <a:spLocks noGrp="1"/>
          </p:cNvSpPr>
          <p:nvPr>
            <p:ph type="sldNum" sz="quarter" idx="10"/>
          </p:nvPr>
        </p:nvSpPr>
        <p:spPr/>
        <p:txBody>
          <a:bodyPr/>
          <a:lstStyle/>
          <a:p>
            <a:fld id="{B06FCA8A-0732-4AFB-BE0C-C75684EB2BC0}" type="slidenum">
              <a:rPr lang="en-US" smtClean="0"/>
              <a:t>3</a:t>
            </a:fld>
            <a:endParaRPr lang="en-US"/>
          </a:p>
        </p:txBody>
      </p:sp>
    </p:spTree>
    <p:extLst>
      <p:ext uri="{BB962C8B-B14F-4D97-AF65-F5344CB8AC3E}">
        <p14:creationId xmlns:p14="http://schemas.microsoft.com/office/powerpoint/2010/main" val="4209878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civil law sources are divided into the primary and secondary sources. The primary sources are from the constitutions, statutes and the court cases. </a:t>
            </a:r>
          </a:p>
          <a:p>
            <a:pPr lvl="0"/>
            <a:r>
              <a:rPr lang="en-US" sz="1200" kern="1200" dirty="0" smtClean="0">
                <a:solidFill>
                  <a:schemeClr val="tx1"/>
                </a:solidFill>
                <a:effectLst/>
                <a:latin typeface="+mn-lt"/>
                <a:ea typeface="+mn-ea"/>
                <a:cs typeface="+mn-cs"/>
              </a:rPr>
              <a:t>The secondary sources are the second hand sources of law which can be encyclopedia, articles and books on the law. </a:t>
            </a:r>
          </a:p>
          <a:p>
            <a:pPr lvl="0"/>
            <a:r>
              <a:rPr lang="en-US" sz="1200" kern="1200" dirty="0" smtClean="0">
                <a:solidFill>
                  <a:schemeClr val="tx1"/>
                </a:solidFill>
                <a:effectLst/>
                <a:latin typeface="+mn-lt"/>
                <a:ea typeface="+mn-ea"/>
                <a:cs typeface="+mn-cs"/>
              </a:rPr>
              <a:t>The types of the civil laws are divided into contracts law which involves agreements, property, tort, and family relationships. The criminal law is divided into common law, constitutional laws, statutory laws, administrative laws and the court cases laws. </a:t>
            </a:r>
          </a:p>
          <a:p>
            <a:pPr lvl="0"/>
            <a:r>
              <a:rPr lang="en-US" sz="1200" kern="1200" dirty="0" smtClean="0">
                <a:solidFill>
                  <a:schemeClr val="tx1"/>
                </a:solidFill>
                <a:effectLst/>
                <a:latin typeface="+mn-lt"/>
                <a:ea typeface="+mn-ea"/>
                <a:cs typeface="+mn-cs"/>
              </a:rPr>
              <a:t>The types include cases when one has committed felony, misdemeanors, inchoate law and the strict liability offenses. Some laws are treated more grievous than others and therefore more charges can apply.</a:t>
            </a:r>
          </a:p>
          <a:p>
            <a:endParaRPr lang="en-US" dirty="0"/>
          </a:p>
        </p:txBody>
      </p:sp>
      <p:sp>
        <p:nvSpPr>
          <p:cNvPr id="4" name="Slide Number Placeholder 3"/>
          <p:cNvSpPr>
            <a:spLocks noGrp="1"/>
          </p:cNvSpPr>
          <p:nvPr>
            <p:ph type="sldNum" sz="quarter" idx="10"/>
          </p:nvPr>
        </p:nvSpPr>
        <p:spPr/>
        <p:txBody>
          <a:bodyPr/>
          <a:lstStyle/>
          <a:p>
            <a:fld id="{B06FCA8A-0732-4AFB-BE0C-C75684EB2BC0}" type="slidenum">
              <a:rPr lang="en-US" smtClean="0"/>
              <a:t>4</a:t>
            </a:fld>
            <a:endParaRPr lang="en-US"/>
          </a:p>
        </p:txBody>
      </p:sp>
    </p:spTree>
    <p:extLst>
      <p:ext uri="{BB962C8B-B14F-4D97-AF65-F5344CB8AC3E}">
        <p14:creationId xmlns:p14="http://schemas.microsoft.com/office/powerpoint/2010/main" val="8672383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juvenile law resembles the criminal law in its sources but different in the types of the laws. Juvenile laws are the laws that apply for the children and they involve the regulations that apply to the children, the case laws which guide the court on handling the case of the children and the protection of their names and identities and the statutes.</a:t>
            </a:r>
          </a:p>
          <a:p>
            <a:pPr lvl="0"/>
            <a:r>
              <a:rPr lang="en-US" sz="1200" kern="1200" dirty="0" smtClean="0">
                <a:solidFill>
                  <a:schemeClr val="tx1"/>
                </a:solidFill>
                <a:effectLst/>
                <a:latin typeface="+mn-lt"/>
                <a:ea typeface="+mn-ea"/>
                <a:cs typeface="+mn-cs"/>
              </a:rPr>
              <a:t> The children found under this law can be jailed due to dependency cases of the statute offenses. The military law deals with those individuals form the military and the main source of this law is from the federal law. </a:t>
            </a:r>
          </a:p>
          <a:p>
            <a:endParaRPr lang="en-US" dirty="0"/>
          </a:p>
        </p:txBody>
      </p:sp>
      <p:sp>
        <p:nvSpPr>
          <p:cNvPr id="4" name="Slide Number Placeholder 3"/>
          <p:cNvSpPr>
            <a:spLocks noGrp="1"/>
          </p:cNvSpPr>
          <p:nvPr>
            <p:ph type="sldNum" sz="quarter" idx="10"/>
          </p:nvPr>
        </p:nvSpPr>
        <p:spPr/>
        <p:txBody>
          <a:bodyPr/>
          <a:lstStyle/>
          <a:p>
            <a:fld id="{B06FCA8A-0732-4AFB-BE0C-C75684EB2BC0}" type="slidenum">
              <a:rPr lang="en-US" smtClean="0"/>
              <a:t>5</a:t>
            </a:fld>
            <a:endParaRPr lang="en-US"/>
          </a:p>
        </p:txBody>
      </p:sp>
    </p:spTree>
    <p:extLst>
      <p:ext uri="{BB962C8B-B14F-4D97-AF65-F5344CB8AC3E}">
        <p14:creationId xmlns:p14="http://schemas.microsoft.com/office/powerpoint/2010/main" val="4276839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The court case that may involve the civil law includes the murder cases, cases of an assault, the drunk drivers and cases of theft. </a:t>
            </a:r>
          </a:p>
          <a:p>
            <a:pPr lvl="0"/>
            <a:r>
              <a:rPr lang="en-US" sz="1200" kern="1200" dirty="0" smtClean="0">
                <a:solidFill>
                  <a:schemeClr val="tx1"/>
                </a:solidFill>
                <a:effectLst/>
                <a:latin typeface="+mn-lt"/>
                <a:ea typeface="+mn-ea"/>
                <a:cs typeface="+mn-cs"/>
              </a:rPr>
              <a:t>The civil law also deal with the individuals with defamation cases, those  found with breach of contract, cases involving individuals who have damaged public or private properties and injury cases. </a:t>
            </a:r>
          </a:p>
          <a:p>
            <a:pPr lvl="0"/>
            <a:r>
              <a:rPr lang="en-US" sz="1200" kern="1200" dirty="0" smtClean="0">
                <a:solidFill>
                  <a:schemeClr val="tx1"/>
                </a:solidFill>
                <a:effectLst/>
                <a:latin typeface="+mn-lt"/>
                <a:ea typeface="+mn-ea"/>
                <a:cs typeface="+mn-cs"/>
              </a:rPr>
              <a:t>In the criminal law, the cases that are presented deals with those found with manslaughter cases, murder, robbery, rape and drug dealings such as trafficking and usage. </a:t>
            </a:r>
          </a:p>
          <a:p>
            <a:pPr lvl="0"/>
            <a:r>
              <a:rPr lang="en-US" sz="1200" kern="1200" dirty="0" smtClean="0">
                <a:solidFill>
                  <a:schemeClr val="tx1"/>
                </a:solidFill>
                <a:effectLst/>
                <a:latin typeface="+mn-lt"/>
                <a:ea typeface="+mn-ea"/>
                <a:cs typeface="+mn-cs"/>
              </a:rPr>
              <a:t>Mainly the law deals with individuals who go against the state, societal rules and regulations and the public in general.</a:t>
            </a:r>
          </a:p>
          <a:p>
            <a:endParaRPr lang="en-US" dirty="0"/>
          </a:p>
        </p:txBody>
      </p:sp>
      <p:sp>
        <p:nvSpPr>
          <p:cNvPr id="4" name="Slide Number Placeholder 3"/>
          <p:cNvSpPr>
            <a:spLocks noGrp="1"/>
          </p:cNvSpPr>
          <p:nvPr>
            <p:ph type="sldNum" sz="quarter" idx="10"/>
          </p:nvPr>
        </p:nvSpPr>
        <p:spPr/>
        <p:txBody>
          <a:bodyPr/>
          <a:lstStyle/>
          <a:p>
            <a:fld id="{B06FCA8A-0732-4AFB-BE0C-C75684EB2BC0}" type="slidenum">
              <a:rPr lang="en-US" smtClean="0"/>
              <a:t>6</a:t>
            </a:fld>
            <a:endParaRPr lang="en-US"/>
          </a:p>
        </p:txBody>
      </p:sp>
    </p:spTree>
    <p:extLst>
      <p:ext uri="{BB962C8B-B14F-4D97-AF65-F5344CB8AC3E}">
        <p14:creationId xmlns:p14="http://schemas.microsoft.com/office/powerpoint/2010/main" val="27603961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Juvenile law is applicable for the children under the age of 18 years; the children under this age are only presented in the juvenile courts. </a:t>
            </a:r>
          </a:p>
          <a:p>
            <a:pPr lvl="0"/>
            <a:r>
              <a:rPr lang="en-US" sz="1200" kern="1200" dirty="0" smtClean="0">
                <a:solidFill>
                  <a:schemeClr val="tx1"/>
                </a:solidFill>
                <a:effectLst/>
                <a:latin typeface="+mn-lt"/>
                <a:ea typeface="+mn-ea"/>
                <a:cs typeface="+mn-cs"/>
              </a:rPr>
              <a:t>The children engaging in drunkenness under the age of 18 years can face the juvenile law.  Dangerous activities that children involve themselves that might harm others like starting a fire or fighting till killing another child can make them face the juvenile law.</a:t>
            </a:r>
          </a:p>
          <a:p>
            <a:pPr lvl="0"/>
            <a:r>
              <a:rPr lang="en-US" sz="1200" kern="1200" dirty="0" smtClean="0">
                <a:solidFill>
                  <a:schemeClr val="tx1"/>
                </a:solidFill>
                <a:effectLst/>
                <a:latin typeface="+mn-lt"/>
                <a:ea typeface="+mn-ea"/>
                <a:cs typeface="+mn-cs"/>
              </a:rPr>
              <a:t> Military law is applied only to the military officers and any misconduct can make them face this law in their courts. </a:t>
            </a:r>
          </a:p>
          <a:p>
            <a:pPr lvl="0"/>
            <a:r>
              <a:rPr lang="en-US" sz="1200" kern="1200" dirty="0" smtClean="0">
                <a:solidFill>
                  <a:schemeClr val="tx1"/>
                </a:solidFill>
                <a:effectLst/>
                <a:latin typeface="+mn-lt"/>
                <a:ea typeface="+mn-ea"/>
                <a:cs typeface="+mn-cs"/>
              </a:rPr>
              <a:t>The cases involve only those activities that can only be handled by the military law but in case of murder in the army the case can be prolonged into the main arm of law.</a:t>
            </a:r>
          </a:p>
          <a:p>
            <a:endParaRPr lang="en-US" dirty="0"/>
          </a:p>
        </p:txBody>
      </p:sp>
      <p:sp>
        <p:nvSpPr>
          <p:cNvPr id="4" name="Slide Number Placeholder 3"/>
          <p:cNvSpPr>
            <a:spLocks noGrp="1"/>
          </p:cNvSpPr>
          <p:nvPr>
            <p:ph type="sldNum" sz="quarter" idx="10"/>
          </p:nvPr>
        </p:nvSpPr>
        <p:spPr/>
        <p:txBody>
          <a:bodyPr/>
          <a:lstStyle/>
          <a:p>
            <a:fld id="{B06FCA8A-0732-4AFB-BE0C-C75684EB2BC0}" type="slidenum">
              <a:rPr lang="en-US" smtClean="0"/>
              <a:t>7</a:t>
            </a:fld>
            <a:endParaRPr lang="en-US"/>
          </a:p>
        </p:txBody>
      </p:sp>
    </p:spTree>
    <p:extLst>
      <p:ext uri="{BB962C8B-B14F-4D97-AF65-F5344CB8AC3E}">
        <p14:creationId xmlns:p14="http://schemas.microsoft.com/office/powerpoint/2010/main" val="142188956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3AB0684-BEA0-4159-B1E2-EF5C58C5C71F}" type="datetimeFigureOut">
              <a:rPr lang="en-US" smtClean="0"/>
              <a:t>4/11/2021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52E4E66-49BE-4790-B197-C679670DB62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AB0684-BEA0-4159-B1E2-EF5C58C5C71F}" type="datetimeFigureOut">
              <a:rPr lang="en-US" smtClean="0"/>
              <a:t>4/11/2021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2E4E66-49BE-4790-B197-C679670DB62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AB0684-BEA0-4159-B1E2-EF5C58C5C71F}" type="datetimeFigureOut">
              <a:rPr lang="en-US" smtClean="0"/>
              <a:t>4/11/2021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2E4E66-49BE-4790-B197-C679670DB62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3AB0684-BEA0-4159-B1E2-EF5C58C5C71F}" type="datetimeFigureOut">
              <a:rPr lang="en-US" smtClean="0"/>
              <a:t>4/11/2021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2E4E66-49BE-4790-B197-C679670DB62F}"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3AB0684-BEA0-4159-B1E2-EF5C58C5C71F}" type="datetimeFigureOut">
              <a:rPr lang="en-US" smtClean="0"/>
              <a:t>4/11/2021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52E4E66-49BE-4790-B197-C679670DB62F}"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3AB0684-BEA0-4159-B1E2-EF5C58C5C71F}" type="datetimeFigureOut">
              <a:rPr lang="en-US" smtClean="0"/>
              <a:t>4/11/2021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52E4E66-49BE-4790-B197-C679670DB62F}"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3AB0684-BEA0-4159-B1E2-EF5C58C5C71F}" type="datetimeFigureOut">
              <a:rPr lang="en-US" smtClean="0"/>
              <a:t>4/11/2021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F52E4E66-49BE-4790-B197-C679670DB62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3AB0684-BEA0-4159-B1E2-EF5C58C5C71F}" type="datetimeFigureOut">
              <a:rPr lang="en-US" smtClean="0"/>
              <a:t>4/11/2021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F52E4E66-49BE-4790-B197-C679670DB62F}"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3AB0684-BEA0-4159-B1E2-EF5C58C5C71F}" type="datetimeFigureOut">
              <a:rPr lang="en-US" smtClean="0"/>
              <a:t>4/11/2021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F52E4E66-49BE-4790-B197-C679670DB62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3AB0684-BEA0-4159-B1E2-EF5C58C5C71F}" type="datetimeFigureOut">
              <a:rPr lang="en-US" smtClean="0"/>
              <a:t>4/11/2021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F52E4E66-49BE-4790-B197-C679670DB62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3AB0684-BEA0-4159-B1E2-EF5C58C5C71F}" type="datetimeFigureOut">
              <a:rPr lang="en-US" smtClean="0"/>
              <a:t>4/11/2021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52E4E66-49BE-4790-B197-C679670DB62F}"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3AB0684-BEA0-4159-B1E2-EF5C58C5C71F}" type="datetimeFigureOut">
              <a:rPr lang="en-US" smtClean="0"/>
              <a:t>4/11/2021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52E4E66-49BE-4790-B197-C679670DB62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researchguides.library.vanderbilt.edu/c.php?g=726896&amp;p=5189418" TargetMode="External"/><Relationship Id="rId7" Type="http://schemas.openxmlformats.org/officeDocument/2006/relationships/hyperlink" Target="https://www.britannica.com/topic/rule-of-law" TargetMode="External"/><Relationship Id="rId2" Type="http://schemas.openxmlformats.org/officeDocument/2006/relationships/hyperlink" Target="https://www.britannica.com/story/what-is-the-difference-between-criminal-law-and-civil-law" TargetMode="External"/><Relationship Id="rId1" Type="http://schemas.openxmlformats.org/officeDocument/2006/relationships/slideLayout" Target="../slideLayouts/slideLayout2.xml"/><Relationship Id="rId6" Type="http://schemas.openxmlformats.org/officeDocument/2006/relationships/hyperlink" Target="https://www.uscourts.gov/educational-resources/educational-activities/overview-rule-law" TargetMode="External"/><Relationship Id="rId5" Type="http://schemas.openxmlformats.org/officeDocument/2006/relationships/hyperlink" Target="https://www.americanbar.org/groups/public_education/resources/rule-of-law/rule-of-law-in-american-life--a-long-and-intentional-tradition/" TargetMode="External"/><Relationship Id="rId4" Type="http://schemas.openxmlformats.org/officeDocument/2006/relationships/hyperlink" Target="https://www.nolo.com/legal-encyclopedia/juvenile-court-overview-32222.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762000"/>
            <a:ext cx="6553200" cy="4876800"/>
          </a:xfrm>
        </p:spPr>
        <p:txBody>
          <a:bodyPr/>
          <a:lstStyle/>
          <a:p>
            <a:r>
              <a:rPr lang="en-US" dirty="0" smtClean="0"/>
              <a:t>Law system </a:t>
            </a:r>
          </a:p>
          <a:p>
            <a:endParaRPr lang="en-US" dirty="0"/>
          </a:p>
          <a:p>
            <a:r>
              <a:rPr lang="en-US" dirty="0" smtClean="0"/>
              <a:t>Student’s Name</a:t>
            </a:r>
          </a:p>
          <a:p>
            <a:endParaRPr lang="en-US" dirty="0"/>
          </a:p>
          <a:p>
            <a:r>
              <a:rPr lang="en-US" dirty="0" smtClean="0"/>
              <a:t>Institution Affiliation</a:t>
            </a:r>
            <a:endParaRPr lang="en-US" dirty="0"/>
          </a:p>
        </p:txBody>
      </p:sp>
    </p:spTree>
    <p:extLst>
      <p:ext uri="{BB962C8B-B14F-4D97-AF65-F5344CB8AC3E}">
        <p14:creationId xmlns:p14="http://schemas.microsoft.com/office/powerpoint/2010/main" val="1893763783"/>
      </p:ext>
    </p:extLst>
  </p:cSld>
  <p:clrMapOvr>
    <a:masterClrMapping/>
  </p:clrMapOvr>
  <p:transition spd="slow">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lvl="0"/>
            <a:r>
              <a:rPr lang="en-US" dirty="0"/>
              <a:t>Rule of law is the principle that the people or all entities are entitled to</a:t>
            </a:r>
          </a:p>
          <a:p>
            <a:pPr lvl="0"/>
            <a:r>
              <a:rPr lang="en-US" dirty="0"/>
              <a:t>They are entitled to the laws that are publicly promulgated, equally forced, independently adjudicated, and consistent with the international human rights</a:t>
            </a:r>
          </a:p>
          <a:p>
            <a:pPr lvl="0"/>
            <a:r>
              <a:rPr lang="en-US" dirty="0"/>
              <a:t>The rule of law is maintained by the courts</a:t>
            </a:r>
          </a:p>
          <a:p>
            <a:pPr lvl="0"/>
            <a:r>
              <a:rPr lang="en-US" dirty="0"/>
              <a:t>The government is also subjected to the rule of law</a:t>
            </a:r>
          </a:p>
          <a:p>
            <a:endParaRPr lang="en-US" dirty="0"/>
          </a:p>
        </p:txBody>
      </p:sp>
      <p:sp>
        <p:nvSpPr>
          <p:cNvPr id="2" name="Title 1"/>
          <p:cNvSpPr>
            <a:spLocks noGrp="1"/>
          </p:cNvSpPr>
          <p:nvPr>
            <p:ph type="title"/>
          </p:nvPr>
        </p:nvSpPr>
        <p:spPr/>
        <p:txBody>
          <a:bodyPr/>
          <a:lstStyle/>
          <a:p>
            <a:r>
              <a:rPr lang="en-US" dirty="0" smtClean="0"/>
              <a:t>Rule of Law</a:t>
            </a:r>
            <a:endParaRPr lang="en-US" dirty="0"/>
          </a:p>
        </p:txBody>
      </p:sp>
    </p:spTree>
    <p:extLst>
      <p:ext uri="{BB962C8B-B14F-4D97-AF65-F5344CB8AC3E}">
        <p14:creationId xmlns:p14="http://schemas.microsoft.com/office/powerpoint/2010/main" val="1222258445"/>
      </p:ext>
    </p:extLst>
  </p:cSld>
  <p:clrMapOvr>
    <a:masterClrMapping/>
  </p:clrMapOvr>
  <p:transition spd="slow">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92500" lnSpcReduction="20000"/>
          </a:bodyPr>
          <a:lstStyle/>
          <a:p>
            <a:pPr lvl="0"/>
            <a:r>
              <a:rPr lang="en-US" dirty="0"/>
              <a:t>The rule of law has protected the United </a:t>
            </a:r>
            <a:r>
              <a:rPr lang="en-US" dirty="0" smtClean="0"/>
              <a:t>States’ </a:t>
            </a:r>
            <a:r>
              <a:rPr lang="en-US" dirty="0"/>
              <a:t>legal system through the development of constitution</a:t>
            </a:r>
          </a:p>
          <a:p>
            <a:pPr lvl="0"/>
            <a:r>
              <a:rPr lang="en-US" dirty="0"/>
              <a:t>American legal system through the rule of law has developed ways of protecting the human rights</a:t>
            </a:r>
          </a:p>
          <a:p>
            <a:pPr lvl="0"/>
            <a:r>
              <a:rPr lang="en-US" dirty="0"/>
              <a:t>Rule of law promotes transparency and accountability in the American governmental systems</a:t>
            </a:r>
          </a:p>
          <a:p>
            <a:pPr lvl="0"/>
            <a:r>
              <a:rPr lang="en-US" dirty="0"/>
              <a:t>The rule of law imposes a duty on the government to protect the constitution and the rights of the people</a:t>
            </a:r>
          </a:p>
          <a:p>
            <a:pPr lvl="0"/>
            <a:r>
              <a:rPr lang="en-US" dirty="0"/>
              <a:t>The government is also able to promote efficiency in their rulings and rule of law in the economy</a:t>
            </a:r>
          </a:p>
          <a:p>
            <a:endParaRPr lang="en-US" dirty="0"/>
          </a:p>
        </p:txBody>
      </p:sp>
    </p:spTree>
    <p:extLst>
      <p:ext uri="{BB962C8B-B14F-4D97-AF65-F5344CB8AC3E}">
        <p14:creationId xmlns:p14="http://schemas.microsoft.com/office/powerpoint/2010/main" val="2234340797"/>
      </p:ext>
    </p:extLst>
  </p:cSld>
  <p:clrMapOvr>
    <a:masterClrMapping/>
  </p:clrMapOvr>
  <p:transition spd="slow">
    <p:wipe dir="d"/>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pPr marL="0" indent="0">
              <a:buNone/>
            </a:pPr>
            <a:r>
              <a:rPr lang="en-US" dirty="0"/>
              <a:t> </a:t>
            </a:r>
          </a:p>
          <a:p>
            <a:pPr lvl="0"/>
            <a:r>
              <a:rPr lang="en-US" dirty="0"/>
              <a:t>Sources of civil law include primary sources and secondary sources</a:t>
            </a:r>
          </a:p>
          <a:p>
            <a:pPr marL="0" indent="0">
              <a:buNone/>
            </a:pPr>
            <a:r>
              <a:rPr lang="en-US" dirty="0"/>
              <a:t> </a:t>
            </a:r>
          </a:p>
          <a:p>
            <a:pPr lvl="0"/>
            <a:r>
              <a:rPr lang="en-US" dirty="0"/>
              <a:t>Primary sources include constitutions, court cases, and statutes</a:t>
            </a:r>
          </a:p>
          <a:p>
            <a:pPr marL="0" indent="0">
              <a:buNone/>
            </a:pPr>
            <a:r>
              <a:rPr lang="en-US" dirty="0"/>
              <a:t> </a:t>
            </a:r>
          </a:p>
          <a:p>
            <a:pPr lvl="0"/>
            <a:r>
              <a:rPr lang="en-US" dirty="0"/>
              <a:t>Secondary sources include legal encyclopedias, articles and books</a:t>
            </a:r>
          </a:p>
          <a:p>
            <a:pPr marL="0" indent="0">
              <a:buNone/>
            </a:pPr>
            <a:endParaRPr lang="en-US" dirty="0"/>
          </a:p>
          <a:p>
            <a:pPr lvl="0"/>
            <a:r>
              <a:rPr lang="en-US" dirty="0"/>
              <a:t>Types of civil law includes contracts, property, tort, and family relations</a:t>
            </a:r>
          </a:p>
          <a:p>
            <a:pPr marL="0" indent="0">
              <a:buNone/>
            </a:pPr>
            <a:endParaRPr lang="en-US" dirty="0"/>
          </a:p>
          <a:p>
            <a:pPr lvl="0"/>
            <a:r>
              <a:rPr lang="en-US" dirty="0"/>
              <a:t>Sources of criminal law includes common law, constitutions, statutory law, administrative law, and court cases</a:t>
            </a:r>
          </a:p>
          <a:p>
            <a:pPr marL="0" indent="0">
              <a:buNone/>
            </a:pPr>
            <a:endParaRPr lang="en-US" dirty="0"/>
          </a:p>
          <a:p>
            <a:pPr lvl="0"/>
            <a:r>
              <a:rPr lang="en-US" dirty="0"/>
              <a:t>Types of criminal law includes felony, misdemeanor, inchoate crimes, and strict liability offenses</a:t>
            </a:r>
          </a:p>
          <a:p>
            <a:endParaRPr lang="en-US" dirty="0"/>
          </a:p>
        </p:txBody>
      </p:sp>
      <p:sp>
        <p:nvSpPr>
          <p:cNvPr id="2" name="Title 1"/>
          <p:cNvSpPr>
            <a:spLocks noGrp="1"/>
          </p:cNvSpPr>
          <p:nvPr>
            <p:ph type="title"/>
          </p:nvPr>
        </p:nvSpPr>
        <p:spPr/>
        <p:txBody>
          <a:bodyPr/>
          <a:lstStyle/>
          <a:p>
            <a:r>
              <a:rPr lang="en-US" dirty="0" smtClean="0"/>
              <a:t>Sources and types of Law</a:t>
            </a:r>
            <a:endParaRPr lang="en-US" dirty="0"/>
          </a:p>
        </p:txBody>
      </p:sp>
    </p:spTree>
    <p:extLst>
      <p:ext uri="{BB962C8B-B14F-4D97-AF65-F5344CB8AC3E}">
        <p14:creationId xmlns:p14="http://schemas.microsoft.com/office/powerpoint/2010/main" val="3465228730"/>
      </p:ext>
    </p:extLst>
  </p:cSld>
  <p:clrMapOvr>
    <a:masterClrMapping/>
  </p:clrMapOvr>
  <p:transition spd="slow">
    <p:wipe dir="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lvl="0"/>
            <a:r>
              <a:rPr lang="en-US" dirty="0"/>
              <a:t>Sources of juvenile law includes regulations, case law, and statutes</a:t>
            </a:r>
          </a:p>
          <a:p>
            <a:pPr lvl="0"/>
            <a:r>
              <a:rPr lang="en-US" dirty="0"/>
              <a:t>Types of juvenile law includes dependency cases and status offenses</a:t>
            </a:r>
          </a:p>
          <a:p>
            <a:pPr lvl="0"/>
            <a:r>
              <a:rPr lang="en-US" dirty="0"/>
              <a:t>The main source of military law is the federal law</a:t>
            </a:r>
          </a:p>
          <a:p>
            <a:pPr lvl="0"/>
            <a:r>
              <a:rPr lang="en-US" dirty="0"/>
              <a:t>The types of military law includes exclusive federal, concurrent law, partial law, and the propriety law</a:t>
            </a:r>
          </a:p>
          <a:p>
            <a:endParaRPr lang="en-US" dirty="0"/>
          </a:p>
        </p:txBody>
      </p:sp>
    </p:spTree>
    <p:extLst>
      <p:ext uri="{BB962C8B-B14F-4D97-AF65-F5344CB8AC3E}">
        <p14:creationId xmlns:p14="http://schemas.microsoft.com/office/powerpoint/2010/main" val="1437718138"/>
      </p:ext>
    </p:extLst>
  </p:cSld>
  <p:clrMapOvr>
    <a:masterClrMapping/>
  </p:clrMapOvr>
  <p:transition spd="slow">
    <p:wipe dir="d"/>
    <p:sndAc>
      <p:stSnd>
        <p:snd r:embed="rId3"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lvl="0"/>
            <a:r>
              <a:rPr lang="en-US" dirty="0"/>
              <a:t>Civil law example include murder, assault, drunk driving and theft</a:t>
            </a:r>
          </a:p>
          <a:p>
            <a:pPr marL="0" indent="0">
              <a:buNone/>
            </a:pPr>
            <a:r>
              <a:rPr lang="en-US" dirty="0"/>
              <a:t> </a:t>
            </a:r>
          </a:p>
          <a:p>
            <a:pPr lvl="0"/>
            <a:r>
              <a:rPr lang="en-US" dirty="0"/>
              <a:t>It might also involve defamation, breach of contract, property damage and injury</a:t>
            </a:r>
          </a:p>
          <a:p>
            <a:pPr marL="0" indent="0">
              <a:buNone/>
            </a:pPr>
            <a:r>
              <a:rPr lang="en-US" dirty="0"/>
              <a:t> </a:t>
            </a:r>
          </a:p>
          <a:p>
            <a:pPr lvl="0"/>
            <a:r>
              <a:rPr lang="en-US" dirty="0"/>
              <a:t>criminal law example include court cases  manslaughter, murder, robbery, rape and drug dealings</a:t>
            </a:r>
          </a:p>
          <a:p>
            <a:pPr marL="0" indent="0">
              <a:buNone/>
            </a:pPr>
            <a:endParaRPr lang="en-US" dirty="0"/>
          </a:p>
          <a:p>
            <a:pPr lvl="0"/>
            <a:r>
              <a:rPr lang="en-US" dirty="0"/>
              <a:t>It deals with cases of people whose conduct are against the state, society or public</a:t>
            </a:r>
          </a:p>
          <a:p>
            <a:endParaRPr lang="en-US" dirty="0"/>
          </a:p>
          <a:p>
            <a:endParaRPr lang="en-US" dirty="0"/>
          </a:p>
        </p:txBody>
      </p:sp>
      <p:sp>
        <p:nvSpPr>
          <p:cNvPr id="2" name="Title 1"/>
          <p:cNvSpPr>
            <a:spLocks noGrp="1"/>
          </p:cNvSpPr>
          <p:nvPr>
            <p:ph type="title"/>
          </p:nvPr>
        </p:nvSpPr>
        <p:spPr/>
        <p:txBody>
          <a:bodyPr>
            <a:normAutofit fontScale="90000"/>
          </a:bodyPr>
          <a:lstStyle/>
          <a:p>
            <a:r>
              <a:rPr lang="en-US" dirty="0" smtClean="0"/>
              <a:t>Examples of the Laws in court case</a:t>
            </a:r>
            <a:endParaRPr lang="en-US" dirty="0"/>
          </a:p>
        </p:txBody>
      </p:sp>
    </p:spTree>
    <p:extLst>
      <p:ext uri="{BB962C8B-B14F-4D97-AF65-F5344CB8AC3E}">
        <p14:creationId xmlns:p14="http://schemas.microsoft.com/office/powerpoint/2010/main" val="2862434492"/>
      </p:ext>
    </p:extLst>
  </p:cSld>
  <p:clrMapOvr>
    <a:masterClrMapping/>
  </p:clrMapOvr>
  <p:transition spd="slow">
    <p:wipe dir="d"/>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09600"/>
            <a:ext cx="8153400" cy="5516563"/>
          </a:xfrm>
        </p:spPr>
        <p:txBody>
          <a:bodyPr/>
          <a:lstStyle/>
          <a:p>
            <a:pPr lvl="0"/>
            <a:r>
              <a:rPr lang="en-US" dirty="0"/>
              <a:t>The juvenile law example include running away from home, violating curfew, and underage use of alcohol</a:t>
            </a:r>
          </a:p>
          <a:p>
            <a:pPr lvl="0"/>
            <a:r>
              <a:rPr lang="en-US" dirty="0"/>
              <a:t>The children who have engaged in dangerous activity like burning the school or murder can also be presented in the court under this law</a:t>
            </a:r>
          </a:p>
          <a:p>
            <a:pPr lvl="0"/>
            <a:r>
              <a:rPr lang="en-US" dirty="0"/>
              <a:t>The military law example include insubordination towards leading officer, desertion, malingering among other legal offenses in the military</a:t>
            </a:r>
          </a:p>
          <a:p>
            <a:endParaRPr lang="en-US" dirty="0"/>
          </a:p>
        </p:txBody>
      </p:sp>
    </p:spTree>
    <p:extLst>
      <p:ext uri="{BB962C8B-B14F-4D97-AF65-F5344CB8AC3E}">
        <p14:creationId xmlns:p14="http://schemas.microsoft.com/office/powerpoint/2010/main" val="2773261269"/>
      </p:ext>
    </p:extLst>
  </p:cSld>
  <p:clrMapOvr>
    <a:masterClrMapping/>
  </p:clrMapOvr>
  <p:transition spd="slow">
    <p:wipe di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hlinkClick r:id="rId2"/>
              </a:rPr>
              <a:t>https://www.britannica.com/story/what-is-the-difference-between-criminal-law-and-civil-law</a:t>
            </a:r>
            <a:endParaRPr lang="en-US" dirty="0" smtClean="0"/>
          </a:p>
          <a:p>
            <a:r>
              <a:rPr lang="en-US" dirty="0" smtClean="0">
                <a:hlinkClick r:id="rId2"/>
              </a:rPr>
              <a:t>https://www.britannica.com/story/what-is-the-difference-between-criminal-law-and-civil-law</a:t>
            </a:r>
            <a:endParaRPr lang="en-US" dirty="0" smtClean="0"/>
          </a:p>
          <a:p>
            <a:r>
              <a:rPr lang="en-US" dirty="0" smtClean="0">
                <a:hlinkClick r:id="rId3"/>
              </a:rPr>
              <a:t>https://researchguides.library.vanderbilt.edu/c.php?g=726896&amp;p=5189418</a:t>
            </a:r>
            <a:endParaRPr lang="en-US" dirty="0" smtClean="0"/>
          </a:p>
          <a:p>
            <a:r>
              <a:rPr lang="en-US" dirty="0" smtClean="0">
                <a:hlinkClick r:id="rId4"/>
              </a:rPr>
              <a:t>https://www.nolo.com/legal-encyclopedia/juvenile-court-overview-32222.html</a:t>
            </a:r>
            <a:endParaRPr lang="en-US" dirty="0" smtClean="0"/>
          </a:p>
          <a:p>
            <a:r>
              <a:rPr lang="en-US" dirty="0" smtClean="0">
                <a:hlinkClick r:id="rId5"/>
              </a:rPr>
              <a:t>https://www.americanbar.org/groups/public_education/resources/rule-of-law/rule-of-law-in-american-life--a-long-and-intentional-tradition/</a:t>
            </a:r>
            <a:endParaRPr lang="en-US" dirty="0" smtClean="0"/>
          </a:p>
          <a:p>
            <a:r>
              <a:rPr lang="en-US" dirty="0" smtClean="0">
                <a:hlinkClick r:id="rId6"/>
              </a:rPr>
              <a:t>https://www.uscourts.gov/educational-resources/educational-activities/overview-rule-law</a:t>
            </a:r>
            <a:endParaRPr lang="en-US" dirty="0" smtClean="0"/>
          </a:p>
          <a:p>
            <a:r>
              <a:rPr lang="en-US" smtClean="0">
                <a:hlinkClick r:id="rId7"/>
              </a:rPr>
              <a:t>https://www.britannica.com/topic/rule-of-law</a:t>
            </a:r>
            <a:endParaRPr lang="en-US" smtClean="0"/>
          </a:p>
          <a:p>
            <a:endParaRPr lang="en-US" dirty="0" smtClean="0"/>
          </a:p>
          <a:p>
            <a:endParaRPr lang="en-US" dirty="0"/>
          </a:p>
        </p:txBody>
      </p:sp>
      <p:sp>
        <p:nvSpPr>
          <p:cNvPr id="2" name="Title 1"/>
          <p:cNvSpPr>
            <a:spLocks noGrp="1"/>
          </p:cNvSpPr>
          <p:nvPr>
            <p:ph type="title"/>
          </p:nvPr>
        </p:nvSpPr>
        <p:spPr/>
        <p:txBody>
          <a:bodyPr/>
          <a:lstStyle/>
          <a:p>
            <a:r>
              <a:rPr lang="en-US" dirty="0" smtClean="0"/>
              <a:t>References</a:t>
            </a:r>
            <a:endParaRPr lang="en-US" dirty="0"/>
          </a:p>
        </p:txBody>
      </p:sp>
    </p:spTree>
    <p:extLst>
      <p:ext uri="{BB962C8B-B14F-4D97-AF65-F5344CB8AC3E}">
        <p14:creationId xmlns:p14="http://schemas.microsoft.com/office/powerpoint/2010/main" val="140029849"/>
      </p:ext>
    </p:extLst>
  </p:cSld>
  <p:clrMapOvr>
    <a:masterClrMapping/>
  </p:clrMapOvr>
  <p:transition spd="slow">
    <p:wipe di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188</TotalTime>
  <Words>918</Words>
  <Application>Microsoft Office PowerPoint</Application>
  <PresentationFormat>On-screen Show (4:3)</PresentationFormat>
  <Paragraphs>79</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PowerPoint Presentation</vt:lpstr>
      <vt:lpstr>Rule of Law</vt:lpstr>
      <vt:lpstr>PowerPoint Presentation</vt:lpstr>
      <vt:lpstr>Sources and types of Law</vt:lpstr>
      <vt:lpstr>PowerPoint Presentation</vt:lpstr>
      <vt:lpstr>Examples of the Laws in court case</vt:lpstr>
      <vt:lpstr>PowerPoint Presentation</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d8ms</dc:creator>
  <cp:lastModifiedBy>ADMIN</cp:lastModifiedBy>
  <cp:revision>5</cp:revision>
  <dcterms:created xsi:type="dcterms:W3CDTF">2021-04-11T20:31:18Z</dcterms:created>
  <dcterms:modified xsi:type="dcterms:W3CDTF">2021-04-12T04:17:02Z</dcterms:modified>
</cp:coreProperties>
</file>